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32"/>
  </p:handoutMasterIdLst>
  <p:sldIdLst>
    <p:sldId id="256" r:id="rId4"/>
    <p:sldId id="257" r:id="rId6"/>
    <p:sldId id="258" r:id="rId7"/>
    <p:sldId id="264" r:id="rId8"/>
    <p:sldId id="263" r:id="rId9"/>
    <p:sldId id="301" r:id="rId10"/>
    <p:sldId id="302" r:id="rId11"/>
    <p:sldId id="305" r:id="rId12"/>
    <p:sldId id="304" r:id="rId13"/>
    <p:sldId id="306" r:id="rId14"/>
    <p:sldId id="307" r:id="rId15"/>
    <p:sldId id="308" r:id="rId16"/>
    <p:sldId id="310" r:id="rId17"/>
    <p:sldId id="309" r:id="rId18"/>
    <p:sldId id="311" r:id="rId19"/>
    <p:sldId id="259" r:id="rId20"/>
    <p:sldId id="278" r:id="rId21"/>
    <p:sldId id="279" r:id="rId22"/>
    <p:sldId id="280" r:id="rId23"/>
    <p:sldId id="281" r:id="rId24"/>
    <p:sldId id="275" r:id="rId25"/>
    <p:sldId id="261" r:id="rId26"/>
    <p:sldId id="325" r:id="rId27"/>
    <p:sldId id="324" r:id="rId28"/>
    <p:sldId id="265" r:id="rId29"/>
    <p:sldId id="323" r:id="rId30"/>
    <p:sldId id="262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D4AA39"/>
    <a:srgbClr val="C7A17E"/>
    <a:srgbClr val="EBC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40"/>
  </p:normalViewPr>
  <p:slideViewPr>
    <p:cSldViewPr snapToGrid="0" snapToObjects="1" showGuides="1">
      <p:cViewPr>
        <p:scale>
          <a:sx n="75" d="100"/>
          <a:sy n="75" d="100"/>
        </p:scale>
        <p:origin x="720" y="288"/>
      </p:cViewPr>
      <p:guideLst>
        <p:guide orient="horz" pos="39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4028" y="1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gs" Target="tags/tag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48AA8-3470-4D19-9830-B7BC4D764D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06C63-9D7B-43EA-B034-D191318684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CECB7-EA5A-448B-B2F6-0E1B5EB40D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 userDrawn="1"/>
        </p:nvCxnSpPr>
        <p:spPr>
          <a:xfrm>
            <a:off x="816769" y="6572250"/>
            <a:ext cx="10558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hyperlink" Target="../Report/Diagrams/Conceptual%20View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7357721" y="893892"/>
            <a:ext cx="2891132" cy="5373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62199" y="677709"/>
            <a:ext cx="2808637" cy="55051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5000"/>
                </a:srgbClr>
              </a:gs>
              <a:gs pos="97000">
                <a:srgbClr val="272727">
                  <a:alpha val="12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7994" y="2057752"/>
            <a:ext cx="7506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66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72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2" name="TextBox 42"/>
          <p:cNvSpPr txBox="1"/>
          <p:nvPr/>
        </p:nvSpPr>
        <p:spPr>
          <a:xfrm>
            <a:off x="2174777" y="3118105"/>
            <a:ext cx="93624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dirty="0">
                <a:solidFill>
                  <a:srgbClr val="D4AA39"/>
                </a:solidFill>
                <a:cs typeface="+mn-ea"/>
                <a:sym typeface="+mn-lt"/>
              </a:rPr>
              <a:t>A Powerful and Accessible GPU Mining Software</a:t>
            </a:r>
            <a:endParaRPr sz="4000" dirty="0">
              <a:solidFill>
                <a:srgbClr val="D4AA39"/>
              </a:solidFill>
              <a:cs typeface="+mn-ea"/>
              <a:sym typeface="+mn-lt"/>
            </a:endParaRPr>
          </a:p>
        </p:txBody>
      </p:sp>
      <p:sp>
        <p:nvSpPr>
          <p:cNvPr id="17" name="任意形状 16"/>
          <p:cNvSpPr/>
          <p:nvPr/>
        </p:nvSpPr>
        <p:spPr>
          <a:xfrm>
            <a:off x="1718273" y="1233353"/>
            <a:ext cx="2344295" cy="4020457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57150" cap="rnd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2308630" y="4615318"/>
            <a:ext cx="4154227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  <a:endParaRPr lang="en-US" altLang="zh-CN" dirty="0"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563" y="810291"/>
            <a:ext cx="2418522" cy="57672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089"/>
          <a:stretch>
            <a:fillRect/>
          </a:stretch>
        </p:blipFill>
        <p:spPr>
          <a:xfrm>
            <a:off x="4315475" y="752715"/>
            <a:ext cx="6770670" cy="10003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2591" t="3731"/>
          <a:stretch>
            <a:fillRect/>
          </a:stretch>
        </p:blipFill>
        <p:spPr>
          <a:xfrm>
            <a:off x="4315475" y="4488889"/>
            <a:ext cx="6770670" cy="20886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935" y="1982913"/>
            <a:ext cx="1551210" cy="23083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475" y="1982913"/>
            <a:ext cx="4299735" cy="23123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67" y="1625507"/>
            <a:ext cx="10986065" cy="3606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770" y="1169059"/>
            <a:ext cx="5442230" cy="48897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587" y="891363"/>
            <a:ext cx="4578585" cy="29719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86" y="3673245"/>
            <a:ext cx="4578585" cy="28592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7510" y="203034"/>
            <a:ext cx="4476980" cy="64519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672" y="2057329"/>
            <a:ext cx="4978656" cy="27433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2911" y="2012877"/>
            <a:ext cx="4426177" cy="28322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94090" y="289942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kumimoji="0" lang="zh-CN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  <a:endParaRPr lang="en-US" altLang="zh-CN" dirty="0"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553720" y="405765"/>
            <a:ext cx="287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Testing Overview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TextBox 44"/>
          <p:cNvSpPr txBox="1"/>
          <p:nvPr/>
        </p:nvSpPr>
        <p:spPr>
          <a:xfrm>
            <a:off x="2323414" y="1499213"/>
            <a:ext cx="3772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 Automation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1" name="TextBox 48"/>
          <p:cNvSpPr txBox="1"/>
          <p:nvPr/>
        </p:nvSpPr>
        <p:spPr>
          <a:xfrm>
            <a:off x="2323414" y="2794391"/>
            <a:ext cx="3399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Basic</a:t>
            </a:r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TextBox 52"/>
          <p:cNvSpPr txBox="1"/>
          <p:nvPr/>
        </p:nvSpPr>
        <p:spPr>
          <a:xfrm>
            <a:off x="2323414" y="4030688"/>
            <a:ext cx="2933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Other</a:t>
            </a:r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1458523" y="4030688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9"/>
          <p:cNvSpPr txBox="1">
            <a:spLocks noChangeArrowheads="1"/>
          </p:cNvSpPr>
          <p:nvPr/>
        </p:nvSpPr>
        <p:spPr bwMode="auto">
          <a:xfrm>
            <a:off x="1458523" y="1499213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文本框 29"/>
          <p:cNvSpPr txBox="1">
            <a:spLocks noChangeArrowheads="1"/>
          </p:cNvSpPr>
          <p:nvPr/>
        </p:nvSpPr>
        <p:spPr bwMode="auto">
          <a:xfrm>
            <a:off x="1447710" y="2732835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74803"/>
            <a:ext cx="480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Testing Automation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8" name="TextBox 59"/>
          <p:cNvSpPr txBox="1"/>
          <p:nvPr/>
        </p:nvSpPr>
        <p:spPr>
          <a:xfrm>
            <a:off x="875624" y="2027012"/>
            <a:ext cx="10203815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QTestLib is a unit testing framework provided by Qt for programs or libraries written on Qt. QTestLib provides the basic functionality of the unit testing framework and provides extended functionality for GUI testing.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49" name="TextBox 60"/>
          <p:cNvSpPr txBox="1"/>
          <p:nvPr/>
        </p:nvSpPr>
        <p:spPr>
          <a:xfrm>
            <a:off x="833080" y="1194922"/>
            <a:ext cx="24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QTestLib:</a:t>
            </a:r>
            <a:endParaRPr lang="zh-CN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678" y="1019209"/>
            <a:ext cx="9034145" cy="529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42" y="1662858"/>
            <a:ext cx="10467340" cy="416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4" y="421005"/>
            <a:ext cx="355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Basic Testing Structure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12547" y="1979620"/>
            <a:ext cx="2749550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Backend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7568" y="3771899"/>
            <a:ext cx="2242185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UI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10428" y="4921436"/>
            <a:ext cx="2242185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API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424594" y="3162506"/>
            <a:ext cx="3805148" cy="10613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Component Test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and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Subsystem Test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11539"/>
          <a:stretch>
            <a:fillRect/>
          </a:stretch>
        </p:blipFill>
        <p:spPr>
          <a:xfrm>
            <a:off x="370411" y="1334511"/>
            <a:ext cx="2432257" cy="570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11" y="2632916"/>
            <a:ext cx="2476500" cy="105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31" y="4386563"/>
            <a:ext cx="2430780" cy="49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b="18931"/>
          <a:stretch>
            <a:fillRect/>
          </a:stretch>
        </p:blipFill>
        <p:spPr>
          <a:xfrm>
            <a:off x="5031768" y="2365875"/>
            <a:ext cx="2590800" cy="6548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t="79130"/>
          <a:stretch>
            <a:fillRect/>
          </a:stretch>
        </p:blipFill>
        <p:spPr>
          <a:xfrm>
            <a:off x="9448799" y="2735142"/>
            <a:ext cx="2590800" cy="168575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 rot="1825399">
            <a:off x="3194903" y="1853923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/>
          <p:cNvSpPr/>
          <p:nvPr/>
        </p:nvSpPr>
        <p:spPr>
          <a:xfrm>
            <a:off x="3207113" y="2940550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/>
          <p:cNvSpPr/>
          <p:nvPr/>
        </p:nvSpPr>
        <p:spPr>
          <a:xfrm rot="19740493">
            <a:off x="3217772" y="4031637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665990" y="3020688"/>
            <a:ext cx="2242185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Full System Test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916102" y="2940550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7000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308" y="427892"/>
            <a:ext cx="2662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accent3"/>
                </a:solidFill>
                <a:cs typeface="+mn-ea"/>
                <a:sym typeface="+mn-lt"/>
              </a:rPr>
              <a:t>CONTENTS</a:t>
            </a:r>
            <a:endParaRPr kumimoji="1" lang="zh-CN" altLang="en-US" sz="36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1273432" y="1880982"/>
            <a:ext cx="249386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33"/>
          <p:cNvSpPr txBox="1"/>
          <p:nvPr/>
        </p:nvSpPr>
        <p:spPr>
          <a:xfrm>
            <a:off x="791308" y="1311975"/>
            <a:ext cx="31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1 Background</a:t>
            </a:r>
            <a:endParaRPr lang="en-US" altLang="zh-CN" sz="3200" b="1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33" name="直线连接符 23"/>
          <p:cNvCxnSpPr/>
          <p:nvPr/>
        </p:nvCxnSpPr>
        <p:spPr>
          <a:xfrm>
            <a:off x="1273432" y="2689690"/>
            <a:ext cx="191680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91308" y="2120683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2 Structure</a:t>
            </a:r>
            <a:endParaRPr lang="en-US" altLang="zh-CN" sz="3200" b="1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6" name="文本框 33"/>
          <p:cNvSpPr txBox="1"/>
          <p:nvPr/>
        </p:nvSpPr>
        <p:spPr>
          <a:xfrm>
            <a:off x="791308" y="2890844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3 Testing</a:t>
            </a:r>
            <a:endParaRPr lang="en-US" altLang="zh-CN" sz="3200" b="1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37" name="直线连接符 23"/>
          <p:cNvCxnSpPr/>
          <p:nvPr/>
        </p:nvCxnSpPr>
        <p:spPr>
          <a:xfrm>
            <a:off x="1273432" y="4269175"/>
            <a:ext cx="116496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3"/>
          <p:cNvSpPr txBox="1"/>
          <p:nvPr/>
        </p:nvSpPr>
        <p:spPr>
          <a:xfrm>
            <a:off x="791308" y="3705248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4 Demo</a:t>
            </a:r>
            <a:endParaRPr lang="en-US" altLang="zh-CN" sz="3200" b="1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39" name="直线连接符 23"/>
          <p:cNvCxnSpPr/>
          <p:nvPr/>
        </p:nvCxnSpPr>
        <p:spPr>
          <a:xfrm>
            <a:off x="1273432" y="5102860"/>
            <a:ext cx="218065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3"/>
          <p:cNvSpPr txBox="1"/>
          <p:nvPr/>
        </p:nvSpPr>
        <p:spPr>
          <a:xfrm>
            <a:off x="791308" y="4538933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5 References</a:t>
            </a:r>
            <a:endParaRPr lang="en-US" altLang="zh-CN" sz="3200" b="1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41" name="直线连接符 23"/>
          <p:cNvCxnSpPr/>
          <p:nvPr/>
        </p:nvCxnSpPr>
        <p:spPr>
          <a:xfrm>
            <a:off x="1273432" y="3479634"/>
            <a:ext cx="150024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 51"/>
          <p:cNvGrpSpPr/>
          <p:nvPr/>
        </p:nvGrpSpPr>
        <p:grpSpPr>
          <a:xfrm>
            <a:off x="5221831" y="2895708"/>
            <a:ext cx="3010418" cy="2394862"/>
            <a:chOff x="4747486" y="2663298"/>
            <a:chExt cx="3010418" cy="2394862"/>
          </a:xfrm>
        </p:grpSpPr>
        <p:sp>
          <p:nvSpPr>
            <p:cNvPr id="6" name="íśḷîḋê"/>
            <p:cNvSpPr/>
            <p:nvPr/>
          </p:nvSpPr>
          <p:spPr bwMode="auto">
            <a:xfrm rot="5400000">
              <a:off x="4446526" y="3406062"/>
              <a:ext cx="1515273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$1ídê"/>
            <p:cNvSpPr/>
            <p:nvPr/>
          </p:nvSpPr>
          <p:spPr bwMode="auto">
            <a:xfrm rot="16200000">
              <a:off x="4977046" y="3799410"/>
              <a:ext cx="1507232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iṧḷïdé"/>
            <p:cNvSpPr txBox="1"/>
            <p:nvPr/>
          </p:nvSpPr>
          <p:spPr bwMode="auto">
            <a:xfrm>
              <a:off x="5217153" y="4013729"/>
              <a:ext cx="705515" cy="512043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zh-CN" sz="3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işḷïḋê"/>
            <p:cNvSpPr/>
            <p:nvPr/>
          </p:nvSpPr>
          <p:spPr bwMode="auto">
            <a:xfrm rot="5400000">
              <a:off x="5165559" y="3406061"/>
              <a:ext cx="1903917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ïš1ïḋè"/>
            <p:cNvSpPr/>
            <p:nvPr/>
          </p:nvSpPr>
          <p:spPr bwMode="auto">
            <a:xfrm rot="16200000">
              <a:off x="5706592" y="3795877"/>
              <a:ext cx="1896770" cy="118533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iṧḷiḍé"/>
            <p:cNvSpPr txBox="1"/>
            <p:nvPr/>
          </p:nvSpPr>
          <p:spPr bwMode="auto">
            <a:xfrm>
              <a:off x="6156894" y="4151489"/>
              <a:ext cx="705515" cy="609574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zh-CN" sz="3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íṡľiďè"/>
            <p:cNvSpPr/>
            <p:nvPr/>
          </p:nvSpPr>
          <p:spPr bwMode="auto">
            <a:xfrm rot="5400000">
              <a:off x="5846048" y="3406508"/>
              <a:ext cx="2389949" cy="913355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íṩļíḋe"/>
            <p:cNvSpPr/>
            <p:nvPr/>
          </p:nvSpPr>
          <p:spPr bwMode="auto">
            <a:xfrm rot="16200000">
              <a:off x="6388825" y="3794497"/>
              <a:ext cx="2380120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îsļíďé"/>
            <p:cNvSpPr txBox="1"/>
            <p:nvPr/>
          </p:nvSpPr>
          <p:spPr bwMode="auto">
            <a:xfrm>
              <a:off x="7052388" y="4398928"/>
              <a:ext cx="705516" cy="658341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rm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zh-CN" sz="3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iš1íḑé"/>
            <p:cNvSpPr txBox="1"/>
            <p:nvPr/>
          </p:nvSpPr>
          <p:spPr>
            <a:xfrm>
              <a:off x="4884524" y="3297438"/>
              <a:ext cx="635328" cy="30478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Unit Test</a:t>
              </a:r>
              <a:endParaRPr lang="en-US" altLang="zh-CN" sz="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iṣḷïḋe"/>
            <p:cNvSpPr txBox="1"/>
            <p:nvPr/>
          </p:nvSpPr>
          <p:spPr>
            <a:xfrm>
              <a:off x="5827349" y="3140919"/>
              <a:ext cx="687780" cy="32994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Conponent Test</a:t>
              </a:r>
              <a:endParaRPr lang="en-US" altLang="zh-CN" sz="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îṣḻiḑe"/>
            <p:cNvSpPr txBox="1"/>
            <p:nvPr/>
          </p:nvSpPr>
          <p:spPr>
            <a:xfrm>
              <a:off x="6674292" y="2962672"/>
              <a:ext cx="770817" cy="36978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System Test</a:t>
              </a:r>
              <a:endParaRPr lang="en-US" altLang="zh-CN" sz="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585" y="333375"/>
            <a:ext cx="4319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Advanced </a:t>
            </a:r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Basic Testing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698095" y="2000339"/>
            <a:ext cx="504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íS1îde"/>
          <p:cNvSpPr txBox="1"/>
          <p:nvPr/>
        </p:nvSpPr>
        <p:spPr>
          <a:xfrm>
            <a:off x="563880" y="951865"/>
            <a:ext cx="3830320" cy="10401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sz="11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For the function of each module and between the modules, we also chose the test architecture learned in class to deconstruct the test</a:t>
            </a:r>
            <a:endParaRPr lang="zh-CN" altLang="en-US" sz="11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2149475"/>
            <a:ext cx="4570095" cy="42824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50" y="2787650"/>
            <a:ext cx="5036185" cy="24879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15" y="643890"/>
            <a:ext cx="6969760" cy="607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-0.23867 7.40741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41 -0.00185 L -0.39101 -0.0032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-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532935" y="369557"/>
            <a:ext cx="485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Non-functional Testing Parameters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iṣḷiďè"/>
          <p:cNvSpPr/>
          <p:nvPr/>
        </p:nvSpPr>
        <p:spPr bwMode="auto">
          <a:xfrm>
            <a:off x="5566471" y="2816079"/>
            <a:ext cx="1970337" cy="2611604"/>
          </a:xfrm>
          <a:custGeom>
            <a:avLst/>
            <a:gdLst>
              <a:gd name="T0" fmla="*/ 764 w 804"/>
              <a:gd name="T1" fmla="*/ 744 h 964"/>
              <a:gd name="T2" fmla="*/ 584 w 804"/>
              <a:gd name="T3" fmla="*/ 924 h 964"/>
              <a:gd name="T4" fmla="*/ 0 w 804"/>
              <a:gd name="T5" fmla="*/ 924 h 964"/>
              <a:gd name="T6" fmla="*/ 0 w 804"/>
              <a:gd name="T7" fmla="*/ 964 h 964"/>
              <a:gd name="T8" fmla="*/ 584 w 804"/>
              <a:gd name="T9" fmla="*/ 964 h 964"/>
              <a:gd name="T10" fmla="*/ 804 w 804"/>
              <a:gd name="T11" fmla="*/ 744 h 964"/>
              <a:gd name="T12" fmla="*/ 804 w 804"/>
              <a:gd name="T13" fmla="*/ 0 h 964"/>
              <a:gd name="T14" fmla="*/ 764 w 804"/>
              <a:gd name="T15" fmla="*/ 0 h 964"/>
              <a:gd name="T16" fmla="*/ 764 w 804"/>
              <a:gd name="T17" fmla="*/ 74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64">
                <a:moveTo>
                  <a:pt x="764" y="744"/>
                </a:moveTo>
                <a:cubicBezTo>
                  <a:pt x="764" y="843"/>
                  <a:pt x="683" y="924"/>
                  <a:pt x="584" y="924"/>
                </a:cubicBezTo>
                <a:cubicBezTo>
                  <a:pt x="0" y="924"/>
                  <a:pt x="0" y="924"/>
                  <a:pt x="0" y="924"/>
                </a:cubicBezTo>
                <a:cubicBezTo>
                  <a:pt x="0" y="964"/>
                  <a:pt x="0" y="964"/>
                  <a:pt x="0" y="964"/>
                </a:cubicBezTo>
                <a:cubicBezTo>
                  <a:pt x="584" y="964"/>
                  <a:pt x="584" y="964"/>
                  <a:pt x="584" y="964"/>
                </a:cubicBezTo>
                <a:cubicBezTo>
                  <a:pt x="705" y="964"/>
                  <a:pt x="804" y="865"/>
                  <a:pt x="804" y="744"/>
                </a:cubicBezTo>
                <a:cubicBezTo>
                  <a:pt x="804" y="0"/>
                  <a:pt x="804" y="0"/>
                  <a:pt x="804" y="0"/>
                </a:cubicBezTo>
                <a:cubicBezTo>
                  <a:pt x="764" y="0"/>
                  <a:pt x="764" y="0"/>
                  <a:pt x="764" y="0"/>
                </a:cubicBezTo>
                <a:lnTo>
                  <a:pt x="764" y="74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ïṣļîdè"/>
          <p:cNvSpPr/>
          <p:nvPr/>
        </p:nvSpPr>
        <p:spPr bwMode="auto">
          <a:xfrm>
            <a:off x="4566862" y="2143661"/>
            <a:ext cx="1970337" cy="2655960"/>
          </a:xfrm>
          <a:custGeom>
            <a:avLst/>
            <a:gdLst>
              <a:gd name="T0" fmla="*/ 40 w 804"/>
              <a:gd name="T1" fmla="*/ 220 h 980"/>
              <a:gd name="T2" fmla="*/ 220 w 804"/>
              <a:gd name="T3" fmla="*/ 40 h 980"/>
              <a:gd name="T4" fmla="*/ 804 w 804"/>
              <a:gd name="T5" fmla="*/ 40 h 980"/>
              <a:gd name="T6" fmla="*/ 804 w 804"/>
              <a:gd name="T7" fmla="*/ 0 h 980"/>
              <a:gd name="T8" fmla="*/ 220 w 804"/>
              <a:gd name="T9" fmla="*/ 0 h 980"/>
              <a:gd name="T10" fmla="*/ 0 w 804"/>
              <a:gd name="T11" fmla="*/ 220 h 980"/>
              <a:gd name="T12" fmla="*/ 0 w 804"/>
              <a:gd name="T13" fmla="*/ 980 h 980"/>
              <a:gd name="T14" fmla="*/ 40 w 804"/>
              <a:gd name="T15" fmla="*/ 980 h 980"/>
              <a:gd name="T16" fmla="*/ 40 w 804"/>
              <a:gd name="T17" fmla="*/ 22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80">
                <a:moveTo>
                  <a:pt x="40" y="220"/>
                </a:moveTo>
                <a:cubicBezTo>
                  <a:pt x="40" y="121"/>
                  <a:pt x="121" y="40"/>
                  <a:pt x="220" y="40"/>
                </a:cubicBezTo>
                <a:cubicBezTo>
                  <a:pt x="804" y="40"/>
                  <a:pt x="804" y="40"/>
                  <a:pt x="804" y="40"/>
                </a:cubicBezTo>
                <a:cubicBezTo>
                  <a:pt x="804" y="0"/>
                  <a:pt x="804" y="0"/>
                  <a:pt x="804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99" y="0"/>
                  <a:pt x="0" y="99"/>
                  <a:pt x="0" y="220"/>
                </a:cubicBezTo>
                <a:cubicBezTo>
                  <a:pt x="0" y="980"/>
                  <a:pt x="0" y="980"/>
                  <a:pt x="0" y="980"/>
                </a:cubicBezTo>
                <a:cubicBezTo>
                  <a:pt x="40" y="980"/>
                  <a:pt x="40" y="980"/>
                  <a:pt x="40" y="980"/>
                </a:cubicBezTo>
                <a:lnTo>
                  <a:pt x="40" y="22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0" name="íṡľíḓe"/>
          <p:cNvGrpSpPr/>
          <p:nvPr/>
        </p:nvGrpSpPr>
        <p:grpSpPr>
          <a:xfrm>
            <a:off x="6827780" y="2032886"/>
            <a:ext cx="797350" cy="751527"/>
            <a:chOff x="6519863" y="1801813"/>
            <a:chExt cx="966787" cy="911225"/>
          </a:xfrm>
        </p:grpSpPr>
        <p:sp>
          <p:nvSpPr>
            <p:cNvPr id="34" name="išļîď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ïsḷîḋe"/>
            <p:cNvSpPr/>
            <p:nvPr/>
          </p:nvSpPr>
          <p:spPr bwMode="auto">
            <a:xfrm>
              <a:off x="6519863" y="20177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íŝľiďè"/>
          <p:cNvGrpSpPr/>
          <p:nvPr/>
        </p:nvGrpSpPr>
        <p:grpSpPr>
          <a:xfrm rot="10800000">
            <a:off x="4589242" y="4895684"/>
            <a:ext cx="814338" cy="668459"/>
            <a:chOff x="6499265" y="1686633"/>
            <a:chExt cx="987385" cy="810505"/>
          </a:xfrm>
        </p:grpSpPr>
        <p:sp>
          <p:nvSpPr>
            <p:cNvPr id="32" name="ï$1ïḓ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isḻîḑe"/>
            <p:cNvSpPr/>
            <p:nvPr/>
          </p:nvSpPr>
          <p:spPr bwMode="auto">
            <a:xfrm>
              <a:off x="6499265" y="1686633"/>
              <a:ext cx="450850" cy="695326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îṣľíḋè"/>
          <p:cNvSpPr txBox="1"/>
          <p:nvPr/>
        </p:nvSpPr>
        <p:spPr>
          <a:xfrm>
            <a:off x="665465" y="1683767"/>
            <a:ext cx="3398944" cy="527181"/>
          </a:xfrm>
          <a:prstGeom prst="rect">
            <a:avLst/>
          </a:prstGeom>
          <a:noFill/>
        </p:spPr>
        <p:txBody>
          <a:bodyPr wrap="none" lIns="90000" tIns="46800" rIns="90000" bIns="46800" rtlCol="0" anchor="b">
            <a:no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Security</a:t>
            </a:r>
            <a:endParaRPr lang="en-US" altLang="zh-CN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íšḷîḑê"/>
          <p:cNvSpPr/>
          <p:nvPr/>
        </p:nvSpPr>
        <p:spPr>
          <a:xfrm>
            <a:off x="8288655" y="1683767"/>
            <a:ext cx="3382931" cy="527178"/>
          </a:xfrm>
          <a:prstGeom prst="rect">
            <a:avLst/>
          </a:prstGeom>
        </p:spPr>
        <p:txBody>
          <a:bodyPr wrap="none" lIns="90000" tIns="46800" rIns="90000" bIns="46800" anchor="b">
            <a:no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Flexibility</a:t>
            </a:r>
            <a:endParaRPr lang="en-US" altLang="zh-CN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8" name="î$1ídé"/>
          <p:cNvSpPr/>
          <p:nvPr/>
        </p:nvSpPr>
        <p:spPr>
          <a:xfrm>
            <a:off x="8157845" y="2491713"/>
            <a:ext cx="3399155" cy="2403971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íṩ1íďê"/>
          <p:cNvSpPr/>
          <p:nvPr/>
        </p:nvSpPr>
        <p:spPr>
          <a:xfrm>
            <a:off x="540784" y="2497680"/>
            <a:ext cx="3489869" cy="2398004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220" y="3335732"/>
            <a:ext cx="249491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Non-functional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  <a:endParaRPr lang="zh-CN" altLang="en-US" sz="2400" dirty="0">
              <a:solidFill>
                <a:schemeClr val="accent1"/>
              </a:solidFill>
              <a:latin typeface="Microsoft YaHei UI" panose="020B0503020204020204" charset="-122"/>
              <a:ea typeface="Microsoft YaHei UI" panose="020B0503020204020204" charset="-122"/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   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ANALYSIS</a:t>
            </a:r>
            <a:endParaRPr lang="zh-CN" altLang="en-US" sz="2400" dirty="0">
              <a:solidFill>
                <a:schemeClr val="accent1"/>
              </a:solidFill>
              <a:latin typeface="Microsoft YaHei UI" panose="020B0503020204020204" charset="-122"/>
              <a:ea typeface="Microsoft YaHei UI" panose="020B0503020204020204" charset="-122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0571" y="2605981"/>
            <a:ext cx="3433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Thanks to sqlite, we don’t need users’database password to access to database. 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193059" y="2668002"/>
            <a:ext cx="3265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The term refers to the ease with which the application can work in different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nvidia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hardware.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04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4893227" y="2921168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Demo</a:t>
            </a:r>
            <a:endParaRPr lang="zh-CN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  <a:endParaRPr lang="en-US" altLang="zh-CN" dirty="0"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2919001" y="1903829"/>
            <a:ext cx="865737" cy="1643060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3784738" y="2309861"/>
            <a:ext cx="488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2"/>
                </a:solidFill>
                <a:cs typeface="+mn-ea"/>
                <a:sym typeface="+mn-lt"/>
              </a:rPr>
              <a:t>Demo Display</a:t>
            </a:r>
            <a:endParaRPr lang="zh-CN" altLang="en-US" sz="48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553085" y="390525"/>
            <a:ext cx="26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Project members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1"/>
          <a:srcRect t="52" b="52"/>
          <a:stretch>
            <a:fillRect/>
          </a:stretch>
        </p:blipFill>
        <p:spPr bwMode="auto">
          <a:xfrm>
            <a:off x="6738313" y="1534347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03" y="3776400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3"/>
          <a:srcRect t="228" b="228"/>
          <a:stretch>
            <a:fillRect/>
          </a:stretch>
        </p:blipFill>
        <p:spPr bwMode="auto">
          <a:xfrm>
            <a:off x="1464709" y="3776400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64709" y="1534347"/>
            <a:ext cx="1620000" cy="162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8"/>
          <p:cNvSpPr txBox="1"/>
          <p:nvPr/>
        </p:nvSpPr>
        <p:spPr>
          <a:xfrm>
            <a:off x="3462386" y="153434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 </a:t>
            </a:r>
            <a:r>
              <a:rPr lang="en-US" altLang="zh-CN" sz="2400" b="1" dirty="0" err="1">
                <a:solidFill>
                  <a:schemeClr val="accent1"/>
                </a:solidFill>
                <a:cs typeface="+mn-ea"/>
                <a:sym typeface="+mn-lt"/>
              </a:rPr>
              <a:t>Haotian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3462386" y="253142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118010220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28"/>
          <p:cNvSpPr txBox="1"/>
          <p:nvPr/>
        </p:nvSpPr>
        <p:spPr>
          <a:xfrm>
            <a:off x="8736170" y="2514237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118010224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32"/>
          <p:cNvSpPr txBox="1"/>
          <p:nvPr/>
        </p:nvSpPr>
        <p:spPr>
          <a:xfrm>
            <a:off x="8700166" y="4734914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118010416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33"/>
          <p:cNvSpPr txBox="1"/>
          <p:nvPr/>
        </p:nvSpPr>
        <p:spPr>
          <a:xfrm>
            <a:off x="3461187" y="471171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118010336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3565985" y="2132188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8" name="文本框 18"/>
          <p:cNvSpPr txBox="1"/>
          <p:nvPr/>
        </p:nvSpPr>
        <p:spPr>
          <a:xfrm>
            <a:off x="8596566" y="154017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Mao Yu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9" name="直线连接符 23"/>
          <p:cNvCxnSpPr/>
          <p:nvPr/>
        </p:nvCxnSpPr>
        <p:spPr>
          <a:xfrm>
            <a:off x="8700165" y="2138014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8"/>
          <p:cNvSpPr txBox="1"/>
          <p:nvPr/>
        </p:nvSpPr>
        <p:spPr>
          <a:xfrm>
            <a:off x="3462386" y="380691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Wu Wei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41" name="直线连接符 23"/>
          <p:cNvCxnSpPr/>
          <p:nvPr/>
        </p:nvCxnSpPr>
        <p:spPr>
          <a:xfrm>
            <a:off x="3565985" y="4404758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18"/>
          <p:cNvSpPr txBox="1"/>
          <p:nvPr/>
        </p:nvSpPr>
        <p:spPr>
          <a:xfrm>
            <a:off x="8700165" y="377640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Zhang </a:t>
            </a:r>
            <a:r>
              <a:rPr lang="en-US" altLang="zh-CN" sz="2400" b="1" dirty="0" err="1">
                <a:solidFill>
                  <a:schemeClr val="accent1"/>
                </a:solidFill>
                <a:cs typeface="+mn-ea"/>
                <a:sym typeface="+mn-lt"/>
              </a:rPr>
              <a:t>Shiqi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43" name="直线连接符 23"/>
          <p:cNvCxnSpPr/>
          <p:nvPr/>
        </p:nvCxnSpPr>
        <p:spPr>
          <a:xfrm>
            <a:off x="8803764" y="4374241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TextBox 21"/>
          <p:cNvSpPr txBox="1"/>
          <p:nvPr/>
        </p:nvSpPr>
        <p:spPr>
          <a:xfrm>
            <a:off x="543560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Reference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1324489"/>
            <a:ext cx="10587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Picture from page 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 Open Source Programs retrieved from : https://help.poolin.com/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hc/zh-cn/articles/360038625812-EasyMiner%E8%BD%BB%E6%9D%BE%E7%9F%BF%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E5%B7%A5%E6%8C%96%E7%9F%BF%E6%95%99%E7%A8%8B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Picture from page 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 Commercial Software retrieved from : https://cool-mining.com/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en/mining-en/nbminer-v33-4-nvidia-amd-gpu-miner-for-eth-rvn-grin-beam/v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05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814426" y="2517732"/>
            <a:ext cx="41052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15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zh-CN" sz="115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  <a:endParaRPr lang="en-US" altLang="zh-CN" dirty="0"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3100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01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6716" y="218431"/>
            <a:ext cx="2987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  <a:endParaRPr lang="en-US" altLang="zh-CN" dirty="0"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76875" y="2038276"/>
            <a:ext cx="51219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Background</a:t>
            </a:r>
            <a:endParaRPr lang="en-US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Problem</a:t>
            </a:r>
            <a:endParaRPr lang="en-US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  <a:endParaRPr lang="en-US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423" r="1423"/>
          <a:stretch>
            <a:fillRect/>
          </a:stretch>
        </p:blipFill>
        <p:spPr>
          <a:xfrm>
            <a:off x="5455285" y="1337310"/>
            <a:ext cx="6736715" cy="4621530"/>
          </a:xfrm>
          <a:prstGeom prst="rect">
            <a:avLst/>
          </a:prstGeom>
        </p:spPr>
      </p:pic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89395" y="33338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Background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411" y="1981200"/>
            <a:ext cx="5943600" cy="3695700"/>
          </a:xfrm>
          <a:prstGeom prst="rect">
            <a:avLst/>
          </a:prstGeom>
          <a:ln>
            <a:noFill/>
          </a:ln>
          <a:effectLst>
            <a:outerShdw blurRad="266700" sx="105000" sy="105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TextBox 74"/>
          <p:cNvSpPr txBox="1"/>
          <p:nvPr/>
        </p:nvSpPr>
        <p:spPr>
          <a:xfrm>
            <a:off x="747409" y="3222406"/>
            <a:ext cx="525779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Since the end of 2020, the price of Bitcoin (BTC) has been increasing rapidly.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This sharp rise has stimulated the whole market of cryptocurrencies.</a:t>
            </a:r>
            <a:endParaRPr lang="zh-CN" altLang="zh-CN" sz="1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747409" y="2409591"/>
            <a:ext cx="2826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Rapid Growth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7" name="直线连接符 36"/>
          <p:cNvCxnSpPr/>
          <p:nvPr/>
        </p:nvCxnSpPr>
        <p:spPr>
          <a:xfrm>
            <a:off x="842659" y="2955706"/>
            <a:ext cx="2449181" cy="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Problems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5146830" y="1378016"/>
            <a:ext cx="2292350" cy="2067953"/>
            <a:chOff x="1461925" y="1468186"/>
            <a:chExt cx="2292350" cy="2067953"/>
          </a:xfrm>
        </p:grpSpPr>
        <p:sp>
          <p:nvSpPr>
            <p:cNvPr id="7" name="椭圆 6"/>
            <p:cNvSpPr/>
            <p:nvPr/>
          </p:nvSpPr>
          <p:spPr>
            <a:xfrm>
              <a:off x="1590122" y="1468186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71750" y="1826874"/>
              <a:ext cx="174371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5400" b="1" dirty="0">
                  <a:solidFill>
                    <a:srgbClr val="FFFFFF"/>
                  </a:solidFill>
                  <a:cs typeface="+mn-ea"/>
                  <a:sym typeface="+mn-lt"/>
                </a:rPr>
                <a:t>User</a:t>
              </a:r>
              <a:endParaRPr lang="en-US" altLang="zh-CN" sz="5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61925" y="2491719"/>
              <a:ext cx="22923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FFFFFF"/>
                  </a:solidFill>
                  <a:cs typeface="+mn-ea"/>
                  <a:sym typeface="+mn-lt"/>
                </a:rPr>
                <a:t>unfriendly</a:t>
              </a:r>
              <a:endParaRPr lang="zh-CN" altLang="en-US" sz="1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046386" y="1327785"/>
            <a:ext cx="2520950" cy="2167890"/>
            <a:chOff x="5078636" y="1468188"/>
            <a:chExt cx="2282190" cy="2067953"/>
          </a:xfrm>
        </p:grpSpPr>
        <p:sp>
          <p:nvSpPr>
            <p:cNvPr id="25" name="椭圆 24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8636" y="2099880"/>
              <a:ext cx="2282190" cy="85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  <a:endParaRPr lang="zh-CN" alt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8592820" y="1367790"/>
            <a:ext cx="2300605" cy="215900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79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  <a:endParaRPr lang="zh-CN" alt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5275156" y="3747752"/>
            <a:ext cx="2756308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Open-source mining programs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has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no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</a:t>
            </a:r>
            <a:endParaRPr 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16270" y="3683091"/>
            <a:ext cx="2824480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programs  take 1-5 percent of mining output as their commission, which could be a significant loss for users in the long run.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510579" y="3667076"/>
            <a:ext cx="2824480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unctionalities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of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software 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are insufficient.</a:t>
            </a:r>
            <a:endParaRPr 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 9"/>
          <p:cNvGrpSpPr/>
          <p:nvPr/>
        </p:nvGrpSpPr>
        <p:grpSpPr>
          <a:xfrm>
            <a:off x="1390133" y="1368425"/>
            <a:ext cx="2468245" cy="2159000"/>
            <a:chOff x="8668573" y="1468187"/>
            <a:chExt cx="2293580" cy="2067953"/>
          </a:xfrm>
        </p:grpSpPr>
        <p:sp>
          <p:nvSpPr>
            <p:cNvPr id="12" name="椭圆 11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668573" y="1996738"/>
              <a:ext cx="2293580" cy="114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389785" y="3814218"/>
            <a:ext cx="2577716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 of c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ommercial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software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lacks convenience.</a:t>
            </a:r>
            <a:endParaRPr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EasyMin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8260" y="1327785"/>
            <a:ext cx="5969000" cy="4162425"/>
          </a:xfrm>
          <a:prstGeom prst="rect">
            <a:avLst/>
          </a:prstGeom>
        </p:spPr>
      </p:pic>
      <p:pic>
        <p:nvPicPr>
          <p:cNvPr id="3" name="图片 2" descr="ZecMin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15" y="1137285"/>
            <a:ext cx="10052050" cy="525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4" grpId="0"/>
      <p:bldP spid="4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6783763" y="940435"/>
            <a:ext cx="1551049" cy="142875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6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1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  <a:endParaRPr lang="zh-CN" altLang="en-US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Solutions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2" name="组 8"/>
          <p:cNvGrpSpPr/>
          <p:nvPr/>
        </p:nvGrpSpPr>
        <p:grpSpPr>
          <a:xfrm>
            <a:off x="5020114" y="934720"/>
            <a:ext cx="1711735" cy="1434465"/>
            <a:chOff x="5116540" y="1468188"/>
            <a:chExt cx="2282190" cy="2067953"/>
          </a:xfrm>
        </p:grpSpPr>
        <p:sp>
          <p:nvSpPr>
            <p:cNvPr id="3" name="椭圆 2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16540" y="2033338"/>
              <a:ext cx="2282190" cy="797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  <a:endParaRPr lang="zh-CN" altLang="en-US" sz="1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 9"/>
          <p:cNvGrpSpPr/>
          <p:nvPr/>
        </p:nvGrpSpPr>
        <p:grpSpPr>
          <a:xfrm>
            <a:off x="3240911" y="889000"/>
            <a:ext cx="1630388" cy="1428750"/>
            <a:chOff x="8720979" y="1468187"/>
            <a:chExt cx="2293580" cy="2067953"/>
          </a:xfrm>
        </p:grpSpPr>
        <p:sp>
          <p:nvSpPr>
            <p:cNvPr id="6" name="椭圆 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20979" y="2101102"/>
              <a:ext cx="2293580" cy="933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sz="9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  <a:endParaRPr lang="zh-CN" altLang="en-US" sz="1200" dirty="0">
                <a:solidFill>
                  <a:srgbClr val="FFFFFF"/>
                </a:solidFill>
                <a:cs typeface="+mn-ea"/>
                <a:sym typeface="+mn-lt"/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  <a:endParaRPr lang="zh-CN" altLang="en-US" sz="1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" name="直接箭头连接符 7"/>
          <p:cNvCxnSpPr>
            <a:stCxn id="6" idx="3"/>
          </p:cNvCxnSpPr>
          <p:nvPr/>
        </p:nvCxnSpPr>
        <p:spPr>
          <a:xfrm flipH="1">
            <a:off x="2648165" y="2108514"/>
            <a:ext cx="850965" cy="1111571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52037" y="3220085"/>
            <a:ext cx="350939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One-time Charge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No commission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More economical in the long run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>
            <a:stCxn id="3" idx="4"/>
          </p:cNvCxnSpPr>
          <p:nvPr/>
        </p:nvCxnSpPr>
        <p:spPr>
          <a:xfrm>
            <a:off x="5847553" y="2369185"/>
            <a:ext cx="128011" cy="8509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324076" y="3220085"/>
            <a:ext cx="3596915" cy="200054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Powerful Utilities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Monitoring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Overclocking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Statistics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Output Estimation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Warnings and Suggestions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Auto Overclocking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808" y="3220085"/>
            <a:ext cx="38303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Joyful User Experience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Graceful GUI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Line charts, gauges, and more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Easy, economical, and elegant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18"/>
          <p:cNvCxnSpPr>
            <a:stCxn id="26" idx="5"/>
          </p:cNvCxnSpPr>
          <p:nvPr/>
        </p:nvCxnSpPr>
        <p:spPr>
          <a:xfrm>
            <a:off x="8115088" y="2159949"/>
            <a:ext cx="1665406" cy="986663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bldLvl="0" animBg="1"/>
      <p:bldP spid="17" grpId="1" animBg="1"/>
      <p:bldP spid="18" grpId="0" bldLvl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  <a:endParaRPr lang="en-US" altLang="zh-CN" dirty="0"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Software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Architecture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316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Use Case Diagram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913720"/>
            <a:ext cx="664845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02" y="810290"/>
            <a:ext cx="6813596" cy="57399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196,&quot;width&quot;:3300}"/>
</p:tagLst>
</file>

<file path=ppt/tags/tag2.xml><?xml version="1.0" encoding="utf-8"?>
<p:tagLst xmlns:p="http://schemas.openxmlformats.org/presentationml/2006/main">
  <p:tag name="ISPRING_PRESENTATION_TITLE" val="黑金高端时尚商业计划书创业融资活动策划新品发布会PPT模板"/>
</p:tagLst>
</file>

<file path=ppt/theme/theme1.xml><?xml version="1.0" encoding="utf-8"?>
<a:theme xmlns:a="http://schemas.openxmlformats.org/drawingml/2006/main" name="第一PPT，www.1ppt.com">
  <a:themeElements>
    <a:clrScheme name="自定义 38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3AA39"/>
      </a:accent1>
      <a:accent2>
        <a:srgbClr val="D3AA39"/>
      </a:accent2>
      <a:accent3>
        <a:srgbClr val="D3AA39"/>
      </a:accent3>
      <a:accent4>
        <a:srgbClr val="D3AA39"/>
      </a:accent4>
      <a:accent5>
        <a:srgbClr val="D3AA39"/>
      </a:accent5>
      <a:accent6>
        <a:srgbClr val="D3AA39"/>
      </a:accent6>
      <a:hlink>
        <a:srgbClr val="D3AA39"/>
      </a:hlink>
      <a:folHlink>
        <a:srgbClr val="D3AA39"/>
      </a:folHlink>
    </a:clrScheme>
    <a:fontScheme name="p4td0jm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2651</Words>
  <Application>WPS 演示</Application>
  <PresentationFormat>宽屏</PresentationFormat>
  <Paragraphs>211</Paragraphs>
  <Slides>27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Arial</vt:lpstr>
      <vt:lpstr>Arial Black</vt:lpstr>
      <vt:lpstr>微软雅黑</vt:lpstr>
      <vt:lpstr>等线</vt:lpstr>
      <vt:lpstr>Arial Unicode MS</vt:lpstr>
      <vt:lpstr>RTWS ShangYaZhunSung G0v1</vt:lpstr>
      <vt:lpstr>Microsoft YaHei UI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黑金商业计划书PPT模板</dc:title>
  <dc:creator>第一PPT</dc:creator>
  <cp:keywords>www.1ppt.com</cp:keywords>
  <dc:description>www.1ppt.com</dc:description>
  <cp:lastModifiedBy>Colombia 张诗琪</cp:lastModifiedBy>
  <cp:revision>201</cp:revision>
  <dcterms:created xsi:type="dcterms:W3CDTF">2018-05-09T07:04:00Z</dcterms:created>
  <dcterms:modified xsi:type="dcterms:W3CDTF">2021-05-07T02:26:38Z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B96BB1BADBA84EA9B5A99BDA98271CA6</vt:lpwstr>
  </property>
  <property fmtid="{D5CDD505-2E9C-101B-9397-08002B2CF9AE}" pid="3" name="KSOProductBuildVer">
    <vt:lpwstr>2052-11.1.0.10463</vt:lpwstr>
  </property>
</Properties>
</file>